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jpg" ContentType="image/jpeg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Montserrat Medium"/>
      <p:regular r:id="rId13"/>
      <p:bold r:id="rId14"/>
      <p:italic r:id="rId15"/>
      <p:boldItalic r:id="rId16"/>
    </p:embeddedFont>
    <p:embeddedFont>
      <p:font typeface="Montserrat ExtraBold"/>
      <p:bold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MontserratMedium-regular.fntdata"/><Relationship Id="rId18" Type="http://schemas.openxmlformats.org/officeDocument/2006/relationships/font" Target="fonts/MontserratExtraBold-boldItalic.fntdata"/><Relationship Id="rId3" Type="http://schemas.openxmlformats.org/officeDocument/2006/relationships/slideMaster" Target="slideMasters/slideMaster1.xml"/><Relationship Id="rId21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MontserratExtraBold-bold.fntdata"/><Relationship Id="rId2" Type="http://schemas.openxmlformats.org/officeDocument/2006/relationships/presProps" Target="presProps.xml"/><Relationship Id="rId16" Type="http://schemas.openxmlformats.org/officeDocument/2006/relationships/font" Target="fonts/MontserratMedium-boldItalic.fntdata"/><Relationship Id="rId20" Type="http://schemas.openxmlformats.org/officeDocument/2006/relationships/customXml" Target="../customXml/item2.xml"/><Relationship Id="rId1" Type="http://schemas.openxmlformats.org/officeDocument/2006/relationships/theme" Target="theme/theme2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MontserratMedium-italic.fntdata"/><Relationship Id="rId10" Type="http://schemas.openxmlformats.org/officeDocument/2006/relationships/slide" Target="slides/slide6.xml"/><Relationship Id="rId19" Type="http://schemas.openxmlformats.org/officeDocument/2006/relationships/customXml" Target="../customXml/item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MontserratMedium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b8431b6a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b8431b6a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79bf1ab9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79bf1ab9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e79bf1ab9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e79bf1ab9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b8431b6a3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b8431b6a3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56" name="Google Shape;5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5400000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20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2"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3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1"/>
          <p:cNvSpPr txBox="1"/>
          <p:nvPr>
            <p:ph idx="4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5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6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idx="7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8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2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22"/>
          <p:cNvSpPr txBox="1"/>
          <p:nvPr>
            <p:ph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2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8" name="Google Shape;98;p22"/>
          <p:cNvSpPr txBox="1"/>
          <p:nvPr>
            <p:ph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2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24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4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24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24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24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4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4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4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4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4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25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5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6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6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6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6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6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6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6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28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9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30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" name="Google Shape;144;p31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5" name="Google Shape;145;p31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CREDITS: This presentation template was created by </a:t>
            </a:r>
            <a:r>
              <a:rPr b="0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Slidesgo</a:t>
            </a:r>
            <a:r>
              <a:rPr b="0" i="0" lang="en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, including icons by </a:t>
            </a:r>
            <a:r>
              <a:rPr b="0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Flaticon</a:t>
            </a:r>
            <a:r>
              <a:rPr b="0" i="0" lang="en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, and infographics &amp; images by </a:t>
            </a:r>
            <a:r>
              <a:rPr b="0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/>
              </a:rPr>
              <a:t>Freepik</a:t>
            </a:r>
            <a:r>
              <a:rPr b="0" i="0" lang="en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b="0" i="0" sz="10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8" name="Google Shape;148;p32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3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1" name="Google Shape;151;p33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34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34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3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0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5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6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19462" y="122249"/>
            <a:ext cx="827889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113150" y="4525425"/>
            <a:ext cx="25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 </a:t>
            </a:r>
            <a:r>
              <a:rPr b="1" i="0" lang="en" sz="14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www.</a:t>
            </a:r>
            <a:r>
              <a:rPr b="1" i="0" lang="en" sz="1400" u="sng" cap="none" strike="noStrike">
                <a:solidFill>
                  <a:srgbClr val="FFD966"/>
                </a:solidFill>
                <a:latin typeface="Arial"/>
                <a:ea typeface="Arial"/>
                <a:cs typeface="Arial"/>
                <a:sym typeface="Arial"/>
              </a:rPr>
              <a:t>dataisgood</a:t>
            </a:r>
            <a:r>
              <a:rPr b="1" i="0" lang="en" sz="14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endParaRPr b="1" i="0" sz="14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6"/>
          <p:cNvSpPr txBox="1"/>
          <p:nvPr>
            <p:ph type="ctrTitle"/>
          </p:nvPr>
        </p:nvSpPr>
        <p:spPr>
          <a:xfrm>
            <a:off x="2175900" y="1950100"/>
            <a:ext cx="4792200" cy="9216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8760000" dist="19050">
              <a:srgbClr val="76A5AF">
                <a:alpha val="49803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EC2 Security-Key Pairs</a:t>
            </a:r>
            <a:endParaRPr b="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7"/>
          <p:cNvSpPr txBox="1"/>
          <p:nvPr>
            <p:ph type="title"/>
          </p:nvPr>
        </p:nvSpPr>
        <p:spPr>
          <a:xfrm>
            <a:off x="381275" y="391450"/>
            <a:ext cx="57357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Agenda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67" name="Google Shape;167;p37"/>
          <p:cNvSpPr txBox="1"/>
          <p:nvPr>
            <p:ph idx="1" type="body"/>
          </p:nvPr>
        </p:nvSpPr>
        <p:spPr>
          <a:xfrm>
            <a:off x="938500" y="1246025"/>
            <a:ext cx="4976400" cy="2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AutoNum type="arabicPeriod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What is a Key Pair?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AutoNum type="arabicPeriod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Why is Key Pair Important</a:t>
            </a: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?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AutoNum type="arabicPeriod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What are public and private keys?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AutoNum type="arabicPeriod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How can we create Key Pairs?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AutoNum type="arabicPeriod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What happens if we lose a private key?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/>
          <p:nvPr>
            <p:ph idx="1" type="body"/>
          </p:nvPr>
        </p:nvSpPr>
        <p:spPr>
          <a:xfrm>
            <a:off x="696525" y="1135850"/>
            <a:ext cx="5786400" cy="32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Char char="●"/>
            </a:pPr>
            <a:r>
              <a:rPr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To encrypt and decrypt login information, Amazon EC2 employs public-key cryptography.</a:t>
            </a:r>
            <a:endParaRPr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Char char="●"/>
            </a:pPr>
            <a:r>
              <a:rPr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Public key cryptography encrypts a piece of data as a password. With a public key and the recipient decrypts the data with a private key.</a:t>
            </a:r>
            <a:endParaRPr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Char char="●"/>
            </a:pPr>
            <a:r>
              <a:rPr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A key pair is made up of public and private keys.</a:t>
            </a:r>
            <a:endParaRPr sz="17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3" name="Google Shape;173;p38"/>
          <p:cNvSpPr txBox="1"/>
          <p:nvPr>
            <p:ph type="title"/>
          </p:nvPr>
        </p:nvSpPr>
        <p:spPr>
          <a:xfrm>
            <a:off x="445575" y="303950"/>
            <a:ext cx="57357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Key pair?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9"/>
          <p:cNvSpPr txBox="1"/>
          <p:nvPr>
            <p:ph idx="1" type="body"/>
          </p:nvPr>
        </p:nvSpPr>
        <p:spPr>
          <a:xfrm>
            <a:off x="938500" y="1071575"/>
            <a:ext cx="5415900" cy="33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To control login access to EC2 instances, a key pair is used.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It prevents anyone from entering or accessing resources. 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Location where we have saved our private key because if we will lose it then the solution is to create a new instance.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9" name="Google Shape;179;p39"/>
          <p:cNvSpPr txBox="1"/>
          <p:nvPr>
            <p:ph type="title"/>
          </p:nvPr>
        </p:nvSpPr>
        <p:spPr>
          <a:xfrm>
            <a:off x="445575" y="303950"/>
            <a:ext cx="57357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Key pair?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0"/>
          <p:cNvSpPr txBox="1"/>
          <p:nvPr>
            <p:ph type="title"/>
          </p:nvPr>
        </p:nvSpPr>
        <p:spPr>
          <a:xfrm>
            <a:off x="617025" y="380750"/>
            <a:ext cx="46293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Importance of Key pairs</a:t>
            </a:r>
            <a:endParaRPr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5" name="Google Shape;185;p40"/>
          <p:cNvSpPr txBox="1"/>
          <p:nvPr>
            <p:ph idx="1" type="body"/>
          </p:nvPr>
        </p:nvSpPr>
        <p:spPr>
          <a:xfrm>
            <a:off x="938500" y="1350175"/>
            <a:ext cx="4946400" cy="30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Having key pair is important because of the following reasons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Security.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Protects our data.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Prevents unauthorized users to access the data.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1"/>
          <p:cNvSpPr txBox="1"/>
          <p:nvPr>
            <p:ph type="title"/>
          </p:nvPr>
        </p:nvSpPr>
        <p:spPr>
          <a:xfrm>
            <a:off x="596925" y="424925"/>
            <a:ext cx="4629300" cy="5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Public and Private keys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91" name="Google Shape;191;p41"/>
          <p:cNvSpPr txBox="1"/>
          <p:nvPr>
            <p:ph idx="1" type="body"/>
          </p:nvPr>
        </p:nvSpPr>
        <p:spPr>
          <a:xfrm>
            <a:off x="938500" y="1155275"/>
            <a:ext cx="5229600" cy="32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To encrypt and decrypt key pair is used.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A data is encrypted using a public key and is decrypted using the private key.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P</a:t>
            </a: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ublic</a:t>
            </a: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 key is stored on the host and we keep the private key.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To access it is important for us to have the key.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2"/>
          <p:cNvSpPr txBox="1"/>
          <p:nvPr>
            <p:ph type="title"/>
          </p:nvPr>
        </p:nvSpPr>
        <p:spPr>
          <a:xfrm>
            <a:off x="767725" y="414875"/>
            <a:ext cx="4629300" cy="6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Public and </a:t>
            </a:r>
            <a:r>
              <a:rPr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Private</a:t>
            </a:r>
            <a:r>
              <a:rPr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 Keys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97" name="Google Shape;197;p42"/>
          <p:cNvSpPr txBox="1"/>
          <p:nvPr>
            <p:ph idx="1" type="body"/>
          </p:nvPr>
        </p:nvSpPr>
        <p:spPr>
          <a:xfrm>
            <a:off x="938500" y="1305975"/>
            <a:ext cx="4707300" cy="31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Public key is like a lock on the vehicle and private key is like the key which we have to unlock our vehicle.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When the private and the public key matches we can access and use the vehicle.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3"/>
          <p:cNvSpPr txBox="1"/>
          <p:nvPr>
            <p:ph type="title"/>
          </p:nvPr>
        </p:nvSpPr>
        <p:spPr>
          <a:xfrm>
            <a:off x="461650" y="182150"/>
            <a:ext cx="6540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ExtraBold"/>
                <a:ea typeface="Montserrat ExtraBold"/>
                <a:cs typeface="Montserrat ExtraBold"/>
                <a:sym typeface="Montserrat ExtraBold"/>
              </a:rPr>
              <a:t>What happens if our key pair is lost?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3" name="Google Shape;203;p43"/>
          <p:cNvSpPr txBox="1"/>
          <p:nvPr>
            <p:ph idx="1" type="body"/>
          </p:nvPr>
        </p:nvSpPr>
        <p:spPr>
          <a:xfrm>
            <a:off x="803675" y="942975"/>
            <a:ext cx="5893500" cy="3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To regain access to the EBS-backed instances: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Stop the instance.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Detach its root volume.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Attach it as a data volume to another instance..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Char char="●"/>
            </a:pPr>
            <a:r>
              <a:rPr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Adjust authorized keys file to add newly created SSH key.</a:t>
            </a:r>
            <a:endParaRPr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Char char="●"/>
            </a:pPr>
            <a:r>
              <a:rPr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Move volume back to original instance, and reboot the instance.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7" ma:contentTypeDescription="Create a new document." ma:contentTypeScope="" ma:versionID="4aa9156728ec40ec10fea053bf01ab89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25bd8e2f098c81b399dd4c6c22e90871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uration xmlns="92b31412-8c8f-44f1-a883-141cef3f34cc" xsi:nil="true"/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</documentManagement>
</p:properties>
</file>

<file path=customXml/itemProps1.xml><?xml version="1.0" encoding="utf-8"?>
<ds:datastoreItem xmlns:ds="http://schemas.openxmlformats.org/officeDocument/2006/customXml" ds:itemID="{DE74D00D-8040-4840-B274-7E7D3030664F}"/>
</file>

<file path=customXml/itemProps2.xml><?xml version="1.0" encoding="utf-8"?>
<ds:datastoreItem xmlns:ds="http://schemas.openxmlformats.org/officeDocument/2006/customXml" ds:itemID="{A50432E4-CC79-4754-98F9-8F7C659C74ED}"/>
</file>

<file path=customXml/itemProps3.xml><?xml version="1.0" encoding="utf-8"?>
<ds:datastoreItem xmlns:ds="http://schemas.openxmlformats.org/officeDocument/2006/customXml" ds:itemID="{11CD3187-FF6A-45C1-8B7F-1E6F5942805A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